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83" r:id="rId7"/>
    <p:sldId id="285" r:id="rId8"/>
    <p:sldId id="286" r:id="rId9"/>
    <p:sldId id="287" r:id="rId10"/>
    <p:sldId id="288" r:id="rId11"/>
    <p:sldId id="289" r:id="rId12"/>
    <p:sldId id="261" r:id="rId13"/>
    <p:sldId id="290" r:id="rId14"/>
    <p:sldId id="260" r:id="rId15"/>
    <p:sldId id="291" r:id="rId16"/>
    <p:sldId id="314" r:id="rId17"/>
    <p:sldId id="315" r:id="rId18"/>
    <p:sldId id="295" r:id="rId19"/>
    <p:sldId id="317" r:id="rId20"/>
    <p:sldId id="321" r:id="rId21"/>
    <p:sldId id="322" r:id="rId22"/>
    <p:sldId id="264" r:id="rId23"/>
    <p:sldId id="265" r:id="rId24"/>
    <p:sldId id="297" r:id="rId25"/>
    <p:sldId id="324" r:id="rId26"/>
    <p:sldId id="325" r:id="rId27"/>
    <p:sldId id="326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266" r:id="rId36"/>
    <p:sldId id="309" r:id="rId37"/>
    <p:sldId id="267" r:id="rId38"/>
    <p:sldId id="310" r:id="rId39"/>
    <p:sldId id="311" r:id="rId40"/>
    <p:sldId id="312" r:id="rId41"/>
    <p:sldId id="313" r:id="rId42"/>
    <p:sldId id="268" r:id="rId43"/>
    <p:sldId id="336" r:id="rId44"/>
    <p:sldId id="337" r:id="rId45"/>
    <p:sldId id="339" r:id="rId46"/>
    <p:sldId id="340" r:id="rId47"/>
    <p:sldId id="341" r:id="rId48"/>
    <p:sldId id="273" r:id="rId49"/>
    <p:sldId id="275" r:id="rId50"/>
    <p:sldId id="281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6EB75EC-ACF4-43F1-940C-6C9C5489C1DE}" styleName="Normal Style 4 - Body/Background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dk1"/>
              </a:solidFill>
            </a:ln>
          </a:left>
          <a:right>
            <a:ln w="40000" cmpd="sng">
              <a:solidFill>
                <a:schemeClr val="dk1"/>
              </a:solidFill>
            </a:ln>
          </a:right>
          <a:top>
            <a:ln w="40000" cmpd="sng">
              <a:solidFill>
                <a:schemeClr val="dk1"/>
              </a:solidFill>
            </a:ln>
          </a:top>
          <a:bottom>
            <a:ln w="400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>
          <a:shade val="80000"/>
        </a:schemeClr>
      </a:tcTxStyle>
      <a:tcStyle>
        <a:tcBdr>
          <a:bottom>
            <a:ln w="35400" cmpd="sng">
              <a:solidFill>
                <a:schemeClr val="dk1">
                  <a:shade val="80000"/>
                </a:schemeClr>
              </a:solidFill>
            </a:ln>
          </a:bottom>
        </a:tcBdr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92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64" y="100"/>
      </p:cViewPr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presProps" Target="presProps.xml"  /><Relationship Id="rId53" Type="http://schemas.openxmlformats.org/officeDocument/2006/relationships/viewProps" Target="viewProps.xml"  /><Relationship Id="rId54" Type="http://schemas.openxmlformats.org/officeDocument/2006/relationships/theme" Target="theme/theme1.xml"  /><Relationship Id="rId55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16668465-D334-4657-879C-DD8741229252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 altLang="ko-KR"/>
              <a:t>Click to edit Master text styles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level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level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level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9A4BA605-15B5-4CAD-807D-CD3DB072E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567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BA605-15B5-4CAD-807D-CD3DB072E04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631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FE66-ACD3-963D-BA68-3E6F89C19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29E2B-5896-0874-FF2B-DA4277861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3A390-0BDC-B1B6-396C-BAFCDA52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05C4D-3CF4-0EB1-2AFD-FC787FCD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81B63-7E49-7454-0DCB-6A1D5A70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0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4327-C68C-A8FB-4F3F-F616324D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B54A7-A704-F138-FBD8-BFC5E747E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23EBE-F0DD-CC84-F550-2FA34990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6D24-890A-5999-2AD5-5CF71A55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1EFD-5D45-86D7-1E76-B9C26E56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2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02FB4-A746-388B-71E3-22F668AAE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24505-1C62-B9BF-B5EF-CBB9C7069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F13C1-F554-F254-40F1-32F4E277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2C533-DFF5-17A5-58B0-EF3D3934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E8FEF-0795-E09C-86D4-7C3BEB48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61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F211-7257-6E47-AAA9-56701A8E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6EBD-3534-5D58-A452-22A532714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50316-B835-3324-3D6D-7A558036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4A430-AAD7-E3CC-65CF-B1A22420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9E807-36C3-075B-6A39-327DFD63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7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DA13-242E-2762-ACAE-E9136805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CB62C-D64D-C21E-384F-E2DC55427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D294F-6D3F-27FB-6DB4-1E471DF5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CD277-F29D-FEDD-937F-1FFAAEEF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F556D-4AA8-FD95-076E-7B873E30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F21E-E861-2404-45B7-CE99284D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AD6A5-E59B-C23C-4AF7-50D03E56E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BFA46-0C2D-099E-76BE-5904F4C7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726CA-7362-2A40-FCA6-45AE1B71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0A70E-D6D8-B3DE-8C4A-D61CDB40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7D4EE-8203-A76E-7054-F3D3D4DE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4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9F6C-58B0-0AA8-0098-7E16422C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52-DAAA-39FF-4F40-EA3A73EDC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74E52-58A3-80A6-BFD6-4A1248715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7357F-352C-0691-7A53-2E2DB4A26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E2E32-E4CE-60BB-001B-924995F46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DBCAD-73EA-EE39-2689-F03340B2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9029E0-DE30-96ED-977C-62BBF47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734CD-8A27-EE9B-51C6-8B1916B5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9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13CC-BBAD-B513-211A-242D22C7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481747-AFE4-7061-7BFD-74A77653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28259-39AF-FD41-EDB1-37F42AE9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B063E-B9EA-5F5F-EDFF-B60720AF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3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3D6908-AFC5-9798-4F44-E87B1CDC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C89B-A1EB-1A55-5DF8-8622E8C6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7478F-8B50-BB4A-DF1B-69C3679D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2168-6CE9-47D0-C968-A67A9C98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A151-2DB8-25B4-C36A-628839044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8512-D96E-CFC4-27E0-38B4D1D7A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E75EC-ABBC-89C0-5768-7F92B1DF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E4F50-84B6-55A7-24C0-0077E3F5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9ABDB-C0F0-A0DC-D337-69CAC576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2CDC-BFCC-6C34-605D-A5D59D58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0889-1858-05A7-1DD0-F83AFD0A8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218F9-D604-4C5E-A5E6-B72ACAA14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68D85-F2ED-C4B5-2550-F5EC321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4D9B7-6EC0-9A5C-D320-8F5679E0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2BA83-55B0-EF50-D15C-2F794AEF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8778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54455-04CA-CB30-0D88-BD91484B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8AA7B-B686-5489-A8BF-BAB41D251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E191B-D645-C229-188C-ADCE11616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A11A3-0B59-F601-0194-CD556D7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11ABC-DDA8-E634-C519-3F205F1F5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12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5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소프트웨어 응용설계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3733B-44EE-2DAD-4C3E-9A0B9EE017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이현직</a:t>
            </a:r>
            <a:r>
              <a:rPr lang="en-US" altLang="ko-KR" dirty="0"/>
              <a:t>, </a:t>
            </a:r>
            <a:r>
              <a:rPr lang="ko-KR" altLang="en-US" dirty="0"/>
              <a:t>송정우</a:t>
            </a:r>
            <a:r>
              <a:rPr lang="en-US" altLang="ko-KR" dirty="0"/>
              <a:t>, </a:t>
            </a:r>
            <a:r>
              <a:rPr lang="ko-KR" altLang="en-US" dirty="0"/>
              <a:t>정승호</a:t>
            </a:r>
            <a:r>
              <a:rPr lang="en-US" altLang="ko-KR" dirty="0"/>
              <a:t>, </a:t>
            </a:r>
            <a:r>
              <a:rPr lang="ko-KR" altLang="en-US" dirty="0"/>
              <a:t>편종윤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altLang="ko-KR" sz="3783" b="1">
                <a:solidFill>
                  <a:srgbClr val="FF0000"/>
                </a:solidFill>
              </a:rPr>
              <a:t>?</a:t>
            </a:r>
            <a:r>
              <a:rPr lang="ko-KR" altLang="en-US" sz="3783" b="1"/>
              <a:t> </a:t>
            </a:r>
            <a:r>
              <a:rPr lang="ko-KR" altLang="en-US" b="1"/>
              <a:t>자율제어 시스템은 목표시스템의 내부에</a:t>
            </a:r>
            <a:r>
              <a:rPr lang="en-US" altLang="ko-KR" b="1"/>
              <a:t>/</a:t>
            </a:r>
            <a:r>
              <a:rPr lang="ko-KR" altLang="en-US" b="1"/>
              <a:t>외부에</a:t>
            </a:r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sz="3783" b="1"/>
              <a:t>A.</a:t>
            </a:r>
            <a:r>
              <a:rPr lang="en-US" altLang="ko-KR"/>
              <a:t> </a:t>
            </a:r>
            <a:r>
              <a:rPr lang="ko-KR" altLang="en-US"/>
              <a:t>가계부 기반 자율 예산 관리 시스템의 자율제어 시스템은 </a:t>
            </a:r>
            <a:r>
              <a:rPr lang="ko-KR" altLang="en-US" b="1"/>
              <a:t>외부에</a:t>
            </a:r>
            <a:r>
              <a:rPr lang="en-US" altLang="ko-KR" b="1"/>
              <a:t>...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sz="3783" b="1"/>
              <a:t>A.</a:t>
            </a:r>
            <a:r>
              <a:rPr lang="en-US" altLang="ko-KR"/>
              <a:t> </a:t>
            </a:r>
            <a:r>
              <a:rPr lang="ko-KR" altLang="en-US" sz="2300"/>
              <a:t>데이터를 분석</a:t>
            </a:r>
            <a:r>
              <a:rPr lang="en-US" altLang="ko-KR" sz="2300"/>
              <a:t>, </a:t>
            </a:r>
            <a:r>
              <a:rPr lang="ko-KR" altLang="en-US" sz="2300"/>
              <a:t>판단</a:t>
            </a:r>
            <a:r>
              <a:rPr lang="en-US" altLang="ko-KR" sz="2300"/>
              <a:t>, </a:t>
            </a:r>
            <a:r>
              <a:rPr lang="ko-KR" altLang="en-US" sz="2300"/>
              <a:t>제안해주는 별도의 시스템은 </a:t>
            </a:r>
          </a:p>
          <a:p>
            <a:pPr marL="0" indent="0">
              <a:buNone/>
              <a:defRPr/>
            </a:pPr>
            <a:r>
              <a:rPr lang="ko-KR" altLang="en-US" sz="2300"/>
              <a:t>      </a:t>
            </a:r>
            <a:r>
              <a:rPr lang="ko-KR" altLang="en-US" sz="2300" b="1"/>
              <a:t>목표시스템</a:t>
            </a:r>
            <a:r>
              <a:rPr lang="en-US" altLang="ko-KR" sz="2300" b="1"/>
              <a:t>(</a:t>
            </a:r>
            <a:r>
              <a:rPr lang="ko-KR" altLang="en-US" sz="2300" b="1"/>
              <a:t>사용자의 기기</a:t>
            </a:r>
            <a:r>
              <a:rPr lang="en-US" altLang="ko-KR" sz="2300" b="1"/>
              <a:t>)</a:t>
            </a:r>
            <a:r>
              <a:rPr lang="ko-KR" altLang="en-US" sz="2300" b="1"/>
              <a:t>와 분리</a:t>
            </a:r>
            <a:r>
              <a:rPr lang="ko-KR" altLang="en-US" sz="2300"/>
              <a:t>되어 있어야 </a:t>
            </a:r>
            <a:r>
              <a:rPr lang="ko-KR" altLang="en-US" sz="2300" b="1"/>
              <a:t>유지보수</a:t>
            </a:r>
            <a:r>
              <a:rPr lang="ko-KR" altLang="en-US" sz="2300"/>
              <a:t>나 </a:t>
            </a:r>
          </a:p>
          <a:p>
            <a:pPr marL="0" indent="0">
              <a:buNone/>
              <a:defRPr/>
            </a:pPr>
            <a:r>
              <a:rPr lang="ko-KR" altLang="en-US" sz="2300"/>
              <a:t>      </a:t>
            </a:r>
            <a:r>
              <a:rPr lang="ko-KR" altLang="en-US" sz="2300" b="1"/>
              <a:t>안정성</a:t>
            </a:r>
            <a:r>
              <a:rPr lang="ko-KR" altLang="en-US" sz="2300"/>
              <a:t> 측면에서 </a:t>
            </a:r>
            <a:r>
              <a:rPr lang="ko-KR" altLang="en-US" sz="2300" b="1"/>
              <a:t>유리</a:t>
            </a:r>
            <a:r>
              <a:rPr lang="en-US" altLang="ko-KR" sz="2300"/>
              <a:t> </a:t>
            </a:r>
          </a:p>
          <a:p>
            <a:pPr marL="0" indent="0">
              <a:buNone/>
              <a:defRPr/>
            </a:pPr>
            <a:r>
              <a:rPr lang="ko-KR" altLang="en-US" sz="2300"/>
              <a:t>      내부에 두게 된다면 결제 시스템 서버에 대한 </a:t>
            </a:r>
            <a:r>
              <a:rPr lang="ko-KR" altLang="en-US" sz="2300" b="1"/>
              <a:t>의존성이 높아</a:t>
            </a:r>
            <a:r>
              <a:rPr lang="ko-KR" altLang="en-US" sz="2300"/>
              <a:t>지고 </a:t>
            </a:r>
          </a:p>
          <a:p>
            <a:pPr marL="0" indent="0">
              <a:buNone/>
              <a:defRPr/>
            </a:pPr>
            <a:r>
              <a:rPr lang="ko-KR" altLang="en-US" sz="2300"/>
              <a:t>      사용자 기기에서의 </a:t>
            </a:r>
            <a:r>
              <a:rPr lang="ko-KR" altLang="en-US" sz="2300" b="1"/>
              <a:t>리소스가 무거워</a:t>
            </a:r>
            <a:r>
              <a:rPr lang="ko-KR" altLang="en-US" sz="2300"/>
              <a:t>지게 됩니다</a:t>
            </a:r>
            <a:r>
              <a:rPr lang="en-US" altLang="ko-KR" sz="230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16162" y="5752345"/>
            <a:ext cx="3775792" cy="101030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85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M</a:t>
            </a:r>
            <a:r>
              <a:rPr lang="en-US" altLang="ko-KR" b="1"/>
              <a:t>onitor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2000"/>
              <a:t>목표 시스템에서 </a:t>
            </a:r>
            <a:r>
              <a:rPr lang="ko-KR" altLang="en-US" sz="2000" b="1"/>
              <a:t>수집한 세부 정보를 </a:t>
            </a:r>
            <a:r>
              <a:rPr lang="ko-KR" altLang="en-US" sz="2000" b="1" i="1"/>
              <a:t>집계</a:t>
            </a:r>
            <a:r>
              <a:rPr lang="en-US" altLang="ko-KR" sz="2000" b="1" i="1"/>
              <a:t>, </a:t>
            </a:r>
            <a:r>
              <a:rPr lang="ko-KR" altLang="en-US" sz="2000" b="1" i="1"/>
              <a:t>필터링</a:t>
            </a:r>
            <a:r>
              <a:rPr lang="en-US" altLang="ko-KR" sz="2000" b="1" i="1"/>
              <a:t>, </a:t>
            </a:r>
            <a:r>
              <a:rPr lang="ko-KR" altLang="en-US" sz="2000" b="1" i="1"/>
              <a:t>관리 및 보고</a:t>
            </a:r>
            <a:endParaRPr lang="en-US" altLang="ko-KR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A</a:t>
            </a:r>
            <a:r>
              <a:rPr lang="en-US" altLang="ko-KR" b="1"/>
              <a:t>nalyze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 sz="2000"/>
              <a:t>모니터링 단계에서 </a:t>
            </a:r>
            <a:r>
              <a:rPr lang="en-US" altLang="ko-KR" sz="2000" b="1" i="1"/>
              <a:t>수집된 데이터를 처리</a:t>
            </a:r>
            <a:r>
              <a:rPr lang="en-US" altLang="ko-KR" sz="2000"/>
              <a:t>하여 중요한 이벤트, 패턴 또는 </a:t>
            </a:r>
            <a:r>
              <a:rPr lang="en-US" altLang="ko-KR" sz="2000" b="1" i="1"/>
              <a:t>문제를 식별</a:t>
            </a:r>
            <a:endParaRPr lang="ko-KR" altLang="en-US" sz="2000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P</a:t>
            </a:r>
            <a:r>
              <a:rPr lang="en-US" altLang="ko-KR" b="1"/>
              <a:t>lan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 sz="2000" b="1"/>
              <a:t>분석과 지식 기반을 바탕</a:t>
            </a:r>
            <a:r>
              <a:rPr lang="en-US" altLang="ko-KR" sz="2000"/>
              <a:t>으로, 문제 해결이나 </a:t>
            </a:r>
            <a:r>
              <a:rPr lang="en-US" altLang="ko-KR" sz="2000" b="1"/>
              <a:t>목표 달성을 위한 </a:t>
            </a:r>
            <a:r>
              <a:rPr lang="en-US" altLang="ko-KR" sz="2000" b="1" i="1"/>
              <a:t>실행 방안</a:t>
            </a:r>
            <a:r>
              <a:rPr lang="ko-KR" altLang="en-US" sz="2000" b="1" i="1"/>
              <a:t> </a:t>
            </a:r>
            <a:r>
              <a:rPr lang="en-US" altLang="ko-KR" sz="2000" b="1"/>
              <a:t>을 결정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E</a:t>
            </a:r>
            <a:r>
              <a:rPr lang="en-US" altLang="ko-KR" b="1"/>
              <a:t>xecute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2000"/>
              <a:t>고려 사항을 포함하여 </a:t>
            </a:r>
            <a:r>
              <a:rPr lang="ko-KR" altLang="en-US" sz="2000" b="1"/>
              <a:t>결정된 계획을 실행</a:t>
            </a:r>
            <a:endParaRPr lang="ko-KR" altLang="en-US" sz="2000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K</a:t>
            </a:r>
            <a:r>
              <a:rPr lang="en-US" altLang="ko-KR" b="1"/>
              <a:t>nowledge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2000"/>
              <a:t>시스템, 환경, 정책 및 </a:t>
            </a:r>
            <a:r>
              <a:rPr lang="en-US" altLang="ko-KR" sz="2000" b="1"/>
              <a:t>과거 조치 결과</a:t>
            </a:r>
            <a:r>
              <a:rPr lang="en-US" altLang="ko-KR" sz="2000"/>
              <a:t>에 대한 정보를 저장하여 다른 단계가 </a:t>
            </a:r>
            <a:r>
              <a:rPr lang="en-US" altLang="ko-KR" sz="2000" b="1" i="1"/>
              <a:t>정보에 기반한 결정</a:t>
            </a:r>
            <a:r>
              <a:rPr lang="ko-KR" altLang="en-US" sz="2000" b="1" i="1"/>
              <a:t> </a:t>
            </a:r>
            <a:r>
              <a:rPr lang="en-US" altLang="ko-KR" sz="2000"/>
              <a:t>을 내릴 수 있도록 </a:t>
            </a:r>
            <a:r>
              <a:rPr lang="ko-KR" altLang="en-US" sz="2000"/>
              <a:t>함</a:t>
            </a:r>
            <a:r>
              <a:rPr lang="en-US" altLang="ko-KR" sz="2000"/>
              <a:t>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007598" y="516680"/>
            <a:ext cx="3908425" cy="1733550"/>
            <a:chOff x="4141787" y="1837532"/>
            <a:chExt cx="3908425" cy="1733550"/>
          </a:xfrm>
        </p:grpSpPr>
        <p:sp>
          <p:nvSpPr>
            <p:cNvPr id="7" name="AutoShape 10"/>
            <p:cNvSpPr>
              <a:spLocks noChangeArrowheads="1"/>
            </p:cNvSpPr>
            <p:nvPr/>
          </p:nvSpPr>
          <p:spPr>
            <a:xfrm>
              <a:off x="4200525" y="1943894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8" name="AutoShape 11"/>
            <p:cNvSpPr>
              <a:spLocks noChangeArrowheads="1"/>
            </p:cNvSpPr>
            <p:nvPr/>
          </p:nvSpPr>
          <p:spPr>
            <a:xfrm rot="10800000">
              <a:off x="4216400" y="1870869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9" name="AutoShape 12"/>
            <p:cNvSpPr>
              <a:spLocks noChangeArrowheads="1"/>
            </p:cNvSpPr>
            <p:nvPr/>
          </p:nvSpPr>
          <p:spPr>
            <a:xfrm rot="5400000">
              <a:off x="6076156" y="1900238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10" name="AutoShape 13"/>
            <p:cNvSpPr>
              <a:spLocks noChangeArrowheads="1"/>
            </p:cNvSpPr>
            <p:nvPr/>
          </p:nvSpPr>
          <p:spPr>
            <a:xfrm rot="16200000">
              <a:off x="6169819" y="1893888"/>
              <a:ext cx="1727200" cy="1614487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11" name="AutoShape 14"/>
            <p:cNvSpPr>
              <a:spLocks noChangeArrowheads="1"/>
            </p:cNvSpPr>
            <p:nvPr/>
          </p:nvSpPr>
          <p:spPr>
            <a:xfrm rot="10800000">
              <a:off x="5019675" y="2931319"/>
              <a:ext cx="2098675" cy="633413"/>
            </a:xfrm>
            <a:custGeom>
              <a:avLst/>
              <a:gdLst>
                <a:gd name="T0" fmla="*/ 2147483646 w 21600"/>
                <a:gd name="T1" fmla="*/ 272346652 h 21600"/>
                <a:gd name="T2" fmla="*/ 2147483646 w 21600"/>
                <a:gd name="T3" fmla="*/ 544693304 h 21600"/>
                <a:gd name="T4" fmla="*/ 2147483646 w 21600"/>
                <a:gd name="T5" fmla="*/ 272346652 h 21600"/>
                <a:gd name="T6" fmla="*/ 214748364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C0099"/>
                </a:gs>
                <a:gs pos="100000">
                  <a:srgbClr val="E375C8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>
            <a:xfrm>
              <a:off x="4718050" y="1977232"/>
              <a:ext cx="1144587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Analyze</a:t>
              </a: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>
            <a:xfrm>
              <a:off x="4141787" y="2826544"/>
              <a:ext cx="111442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Monitor</a:t>
              </a: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>
            <a:xfrm>
              <a:off x="6386512" y="2005807"/>
              <a:ext cx="72072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>
            <a:xfrm>
              <a:off x="6891337" y="2891632"/>
              <a:ext cx="115887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Execute</a:t>
              </a: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>
            <a:xfrm>
              <a:off x="5346700" y="3058319"/>
              <a:ext cx="153987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Knowledge</a:t>
              </a:r>
            </a:p>
          </p:txBody>
        </p:sp>
      </p:grpSp>
      <p:sp>
        <p:nvSpPr>
          <p:cNvPr id="22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</a:t>
            </a:r>
            <a:r>
              <a:rPr lang="ko-KR" altLang="en-US" sz="3000" b="1"/>
              <a:t> </a:t>
            </a:r>
            <a:r>
              <a:rPr lang="en-US" altLang="ko-KR" sz="3000" b="1"/>
              <a:t>Design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531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2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b="1"/>
              <a:t>Field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테이블에서 특정 종류의 </a:t>
            </a:r>
            <a:r>
              <a:rPr lang="ko-KR" altLang="en-US" b="1"/>
              <a:t>데이터</a:t>
            </a:r>
            <a:r>
              <a:rPr lang="ko-KR" altLang="en-US"/>
              <a:t>를 저장하는 단위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Record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연관된 필드의 집합</a:t>
            </a:r>
            <a:endParaRPr lang="en-US" altLang="ko-KR" b="1"/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File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레코드들의 집합</a:t>
            </a:r>
            <a:endParaRPr lang="ko-KR" altLang="en-US" b="1"/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Database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파일들의 집합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06399" y="344129"/>
          <a:ext cx="6029323" cy="150445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7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9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STUDENT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GRADE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KIM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LEE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B+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PARK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A0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: Rounded Corners 6"/>
          <p:cNvSpPr/>
          <p:nvPr/>
        </p:nvSpPr>
        <p:spPr>
          <a:xfrm>
            <a:off x="4996016" y="404720"/>
            <a:ext cx="1099983" cy="1394951"/>
          </a:xfrm>
          <a:prstGeom prst="roundRect">
            <a:avLst>
              <a:gd name="adj" fmla="val 16667"/>
            </a:avLst>
          </a:prstGeom>
          <a:solidFill>
            <a:srgbClr val="42C7F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Rectangle: Rounded Corners 7"/>
          <p:cNvSpPr/>
          <p:nvPr/>
        </p:nvSpPr>
        <p:spPr>
          <a:xfrm>
            <a:off x="5008153" y="776349"/>
            <a:ext cx="5830221" cy="303417"/>
          </a:xfrm>
          <a:prstGeom prst="roundRect">
            <a:avLst>
              <a:gd name="adj" fmla="val 16667"/>
            </a:avLst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683660" y="4819343"/>
            <a:ext cx="2397379" cy="12824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687038" y="3231924"/>
            <a:ext cx="2335276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821072" y="2463287"/>
            <a:ext cx="2409571" cy="362000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628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CASE</a:t>
            </a:r>
            <a:r>
              <a:rPr lang="en-US" altLang="ko-KR"/>
              <a:t>(</a:t>
            </a:r>
            <a:r>
              <a:rPr lang="en-US" altLang="ko-KR" b="1"/>
              <a:t>C</a:t>
            </a:r>
            <a:r>
              <a:rPr lang="en-US" altLang="ko-KR"/>
              <a:t>omputer-</a:t>
            </a:r>
            <a:r>
              <a:rPr lang="en-US" altLang="ko-KR" b="1"/>
              <a:t>A</a:t>
            </a:r>
            <a:r>
              <a:rPr lang="en-US" altLang="ko-KR"/>
              <a:t>ided </a:t>
            </a:r>
            <a:r>
              <a:rPr lang="en-US" altLang="ko-KR" b="1"/>
              <a:t>S</a:t>
            </a:r>
            <a:r>
              <a:rPr lang="en-US" altLang="ko-KR"/>
              <a:t>oftware </a:t>
            </a:r>
            <a:r>
              <a:rPr lang="en-US" altLang="ko-KR" b="1"/>
              <a:t>E</a:t>
            </a:r>
            <a:r>
              <a:rPr lang="en-US" altLang="ko-KR"/>
              <a:t>ngineering)</a:t>
            </a:r>
            <a:r>
              <a:rPr lang="ko-KR" altLang="en-US"/>
              <a:t> </a:t>
            </a:r>
            <a:r>
              <a:rPr lang="ko-KR" altLang="en-US" b="1"/>
              <a:t>도구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소프트웨어 개발과정의 일부나 전체에 사용되는 </a:t>
            </a:r>
            <a:r>
              <a:rPr lang="ko-KR" altLang="en-US" b="1"/>
              <a:t>분석 자동화 도구</a:t>
            </a:r>
            <a:endParaRPr lang="ko-KR" altLang="en-US"/>
          </a:p>
          <a:p>
            <a:pPr>
              <a:lnSpc>
                <a:spcPct val="130000"/>
              </a:lnSpc>
              <a:defRPr/>
            </a:pP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Upper-Case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요구분석</a:t>
            </a:r>
            <a:r>
              <a:rPr lang="en-US" altLang="ko-KR"/>
              <a:t>, </a:t>
            </a:r>
            <a:r>
              <a:rPr lang="ko-KR" altLang="en-US"/>
              <a:t>설계지원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Lower-Case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프로그래밍</a:t>
            </a:r>
            <a:r>
              <a:rPr lang="en-US" altLang="ko-KR"/>
              <a:t>, </a:t>
            </a:r>
            <a:r>
              <a:rPr lang="ko-KR" altLang="en-US"/>
              <a:t>디버깅</a:t>
            </a:r>
            <a:r>
              <a:rPr lang="en-US" altLang="ko-KR"/>
              <a:t>, </a:t>
            </a:r>
            <a:r>
              <a:rPr lang="ko-KR" altLang="en-US"/>
              <a:t>테스트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2899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1800"/>
            <a:ext cx="10515600" cy="4351338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ko-KR" altLang="en-US" b="1"/>
              <a:t>입출금내역 기반 자율 예산 관리 시스템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 b="1"/>
              <a:t>1.</a:t>
            </a:r>
            <a:r>
              <a:rPr lang="ko-KR" altLang="en-US" b="1"/>
              <a:t> 시나리오 작성</a:t>
            </a:r>
          </a:p>
          <a:p>
            <a:pPr marL="0" lvl="0" indent="0">
              <a:buNone/>
              <a:defRPr/>
            </a:pPr>
            <a:endParaRPr lang="ko-KR" altLang="en-US" b="1"/>
          </a:p>
          <a:p>
            <a:pPr marL="0" lvl="0" indent="0">
              <a:buNone/>
              <a:defRPr/>
            </a:pPr>
            <a:endParaRPr lang="ko-KR" altLang="en-US" b="1"/>
          </a:p>
          <a:p>
            <a:pPr marL="0" lvl="0" indent="0">
              <a:buNone/>
              <a:defRPr/>
            </a:pPr>
            <a:r>
              <a:rPr lang="en-US" altLang="ko-KR" b="1"/>
              <a:t>2.</a:t>
            </a:r>
            <a:r>
              <a:rPr lang="ko-KR" altLang="en-US" b="1"/>
              <a:t> 시나리오 세부 설계</a:t>
            </a:r>
          </a:p>
          <a:p>
            <a:pPr marL="0" lv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9665" y="2581156"/>
            <a:ext cx="5667625" cy="114380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7790"/>
          <a:stretch>
            <a:fillRect/>
          </a:stretch>
        </p:blipFill>
        <p:spPr>
          <a:xfrm>
            <a:off x="5098517" y="3886508"/>
            <a:ext cx="5831286" cy="283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Sequence Diagram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객체들 사이</a:t>
            </a:r>
            <a:r>
              <a:rPr lang="ko-KR" altLang="en-US"/>
              <a:t>에서 </a:t>
            </a:r>
            <a:r>
              <a:rPr lang="ko-KR" altLang="en-US" b="1"/>
              <a:t>시간에 따라</a:t>
            </a:r>
            <a:r>
              <a:rPr lang="ko-KR" altLang="en-US"/>
              <a:t> 발생하는 </a:t>
            </a:r>
            <a:r>
              <a:rPr lang="ko-KR" altLang="en-US" b="1"/>
              <a:t>상호작용</a:t>
            </a:r>
            <a:r>
              <a:rPr lang="ko-KR" altLang="en-US"/>
              <a:t>을 보여주는 다이어그램</a:t>
            </a:r>
          </a:p>
          <a:p>
            <a:pPr lvl="1">
              <a:lnSpc>
                <a:spcPct val="130000"/>
              </a:lnSpc>
              <a:defRPr/>
            </a:pP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Time, Object, Message</a:t>
            </a:r>
            <a:r>
              <a:rPr lang="ko-KR" altLang="en-US"/>
              <a:t>로 구성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 Status Analysis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42758" y="3429000"/>
            <a:ext cx="3123158" cy="30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>
                <a:solidFill>
                  <a:schemeClr val="tx1"/>
                </a:solidFill>
              </a:rPr>
              <a:t>State Diagram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하나의 </a:t>
            </a:r>
            <a:r>
              <a:rPr lang="ko-KR" altLang="en-US" b="1"/>
              <a:t>객체의 상태</a:t>
            </a:r>
            <a:r>
              <a:rPr lang="ko-KR" altLang="en-US"/>
              <a:t>를 나타내는 다이어그램</a:t>
            </a:r>
            <a:endParaRPr lang="ko-KR" altLang="en-US" b="1"/>
          </a:p>
          <a:p>
            <a:pPr>
              <a:lnSpc>
                <a:spcPct val="130000"/>
              </a:lnSpc>
              <a:defRPr/>
            </a:pPr>
            <a:r>
              <a:rPr lang="ko-KR" altLang="en-US" b="1"/>
              <a:t>상태의 전이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시작점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종료점</a:t>
            </a: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ko-KR" altLang="en-US"/>
              <a:t>상태아이콘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상태이름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상태변수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활동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b="1"/>
              <a:t>진입</a:t>
            </a:r>
            <a:r>
              <a:rPr lang="en-US" altLang="ko-KR" b="1"/>
              <a:t>,</a:t>
            </a:r>
            <a:r>
              <a:rPr lang="ko-KR" altLang="en-US" b="1"/>
              <a:t> 활동</a:t>
            </a:r>
            <a:r>
              <a:rPr lang="en-US" altLang="ko-KR" b="1"/>
              <a:t>,</a:t>
            </a:r>
            <a:r>
              <a:rPr lang="ko-KR" altLang="en-US" b="1"/>
              <a:t> 탈출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 Status Analysis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37719" y="3741103"/>
            <a:ext cx="5844415" cy="266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/>
              <a:t>인덱스 </a:t>
            </a:r>
            <a:r>
              <a:rPr lang="ko-KR" altLang="en-US"/>
              <a:t>색인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4236" y="1823583"/>
            <a:ext cx="4923527" cy="471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Sequence Diagram</a:t>
            </a:r>
            <a:r>
              <a:rPr lang="ko-KR" altLang="en-US"/>
              <a:t>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8707" y="2120851"/>
            <a:ext cx="5108070" cy="4385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967" y="2502121"/>
            <a:ext cx="6147067" cy="40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State Diagram</a:t>
            </a:r>
            <a:r>
              <a:rPr lang="ko-KR" altLang="en-US"/>
              <a:t>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700" y="2858614"/>
            <a:ext cx="5508300" cy="3133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8359" y="2902612"/>
            <a:ext cx="4942121" cy="32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목차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Autonomic Computing Evaluation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System</a:t>
            </a:r>
            <a:r>
              <a:rPr lang="ko-KR" altLang="en-US" b="1" dirty="0"/>
              <a:t> </a:t>
            </a:r>
            <a:r>
              <a:rPr lang="en-US" altLang="ko-KR" b="1" dirty="0"/>
              <a:t>Design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System Status Analysis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Critical System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Critical System for Risk Management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Final Presentation and Demo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ko-KR" altLang="en-US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17031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상태 분석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전략 생성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9702" y="1694300"/>
            <a:ext cx="5867787" cy="2677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85399" y="4925010"/>
            <a:ext cx="6156397" cy="15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Critical System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시스템의 고장으로 인해</a:t>
            </a:r>
            <a:r>
              <a:rPr lang="en-US" altLang="ko-KR" dirty="0"/>
              <a:t> </a:t>
            </a:r>
            <a:r>
              <a:rPr lang="ko-KR" altLang="en-US" b="1" dirty="0"/>
              <a:t>심각한 결과를 초래</a:t>
            </a:r>
            <a:r>
              <a:rPr lang="ko-KR" altLang="en-US" dirty="0"/>
              <a:t>할 수 있는 시스템</a:t>
            </a:r>
          </a:p>
          <a:p>
            <a:pPr marL="0" indent="0">
              <a:lnSpc>
                <a:spcPct val="0"/>
              </a:lnSpc>
              <a:buNone/>
              <a:defRPr/>
            </a:pPr>
            <a:endParaRPr lang="ko-KR" altLang="en-US" dirty="0"/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Dependability (</a:t>
            </a:r>
            <a:r>
              <a:rPr lang="ko-KR" altLang="en-US" b="1" dirty="0"/>
              <a:t>신뢰성 </a:t>
            </a:r>
            <a:r>
              <a:rPr lang="en-US" altLang="ko-KR" b="1" dirty="0"/>
              <a:t>/ </a:t>
            </a:r>
            <a:r>
              <a:rPr lang="ko-KR" altLang="en-US" b="1" dirty="0"/>
              <a:t>확실성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Availability(</a:t>
            </a:r>
            <a:r>
              <a:rPr lang="ko-KR" altLang="en-US" b="1" dirty="0"/>
              <a:t>가용성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Reliability(</a:t>
            </a:r>
            <a:r>
              <a:rPr lang="ko-KR" altLang="en-US" b="1" dirty="0"/>
              <a:t>신뢰성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Safety(</a:t>
            </a:r>
            <a:r>
              <a:rPr lang="ko-KR" altLang="en-US" b="1" dirty="0"/>
              <a:t>안정성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Security(</a:t>
            </a:r>
            <a:r>
              <a:rPr lang="ko-KR" altLang="en-US" b="1" dirty="0"/>
              <a:t>보안성</a:t>
            </a:r>
            <a:r>
              <a:rPr lang="en-US" altLang="ko-KR" b="1" dirty="0"/>
              <a:t>)</a:t>
            </a:r>
          </a:p>
          <a:p>
            <a:pPr lvl="1">
              <a:lnSpc>
                <a:spcPct val="0"/>
              </a:lnSpc>
              <a:defRPr/>
            </a:pPr>
            <a:endParaRPr lang="en-US" altLang="ko-KR" b="1" dirty="0"/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Repairability (</a:t>
            </a:r>
            <a:r>
              <a:rPr lang="ko-KR" altLang="en-US" b="1" dirty="0"/>
              <a:t>수리가능성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Maintainability (</a:t>
            </a:r>
            <a:r>
              <a:rPr lang="ko-KR" altLang="en-US" b="1" dirty="0"/>
              <a:t>유지보수성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Survivability (</a:t>
            </a:r>
            <a:r>
              <a:rPr lang="ko-KR" altLang="en-US" b="1" dirty="0"/>
              <a:t>생존가능성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Error tolerance (</a:t>
            </a:r>
            <a:r>
              <a:rPr lang="ko-KR" altLang="en-US" b="1" dirty="0"/>
              <a:t>오류내성</a:t>
            </a:r>
            <a:r>
              <a:rPr lang="en-US" altLang="ko-KR" b="1" dirty="0"/>
              <a:t>)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5950" y="3067050"/>
            <a:ext cx="60934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6376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Reliability</a:t>
            </a:r>
            <a:r>
              <a:rPr lang="ko-KR" altLang="en-US" sz="1900"/>
              <a:t>를 이루기 위한 기술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avoidance (</a:t>
            </a:r>
            <a:r>
              <a:rPr lang="ko-KR" altLang="en-US" sz="1500"/>
              <a:t>결함 </a:t>
            </a:r>
            <a:r>
              <a:rPr lang="ko-KR" altLang="en-US" sz="1500" b="1"/>
              <a:t>회피</a:t>
            </a:r>
            <a:r>
              <a:rPr lang="en-US" altLang="ko-KR" sz="1500"/>
              <a:t>)</a:t>
            </a:r>
            <a:endParaRPr lang="ko-KR" altLang="en-US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detection and removal (</a:t>
            </a:r>
            <a:r>
              <a:rPr lang="ko-KR" altLang="en-US" sz="1500"/>
              <a:t>결함 </a:t>
            </a:r>
            <a:r>
              <a:rPr lang="ko-KR" altLang="en-US" sz="1500" b="1"/>
              <a:t>탐지와 제거</a:t>
            </a:r>
            <a:r>
              <a:rPr lang="en-US" altLang="ko-KR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tolerance (</a:t>
            </a:r>
            <a:r>
              <a:rPr lang="ko-KR" altLang="en-US" sz="1500"/>
              <a:t>결함 </a:t>
            </a:r>
            <a:r>
              <a:rPr lang="ko-KR" altLang="en-US" sz="1500" b="1"/>
              <a:t>내성</a:t>
            </a:r>
            <a:r>
              <a:rPr lang="en-US" altLang="ko-KR" sz="1500"/>
              <a:t>)</a:t>
            </a:r>
          </a:p>
          <a:p>
            <a:pPr lvl="1">
              <a:lnSpc>
                <a:spcPct val="0"/>
              </a:lnSpc>
              <a:defRPr/>
            </a:pPr>
            <a:endParaRPr lang="en-US" altLang="ko-KR" sz="1500"/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Safety</a:t>
            </a:r>
            <a:r>
              <a:rPr lang="ko-KR" altLang="en-US" sz="1900"/>
              <a:t>를 이루기 위한 기술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Hazard avoidance (위험 </a:t>
            </a:r>
            <a:r>
              <a:rPr lang="ko-KR" altLang="en-US" sz="1500" b="1"/>
              <a:t>회피</a:t>
            </a:r>
            <a:r>
              <a:rPr lang="ko-KR" altLang="en-US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Hazard detection and removal (위험 </a:t>
            </a:r>
            <a:r>
              <a:rPr lang="ko-KR" altLang="en-US" sz="1500" b="1"/>
              <a:t>탐지 및 제거</a:t>
            </a:r>
            <a:r>
              <a:rPr lang="ko-KR" altLang="en-US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Damage limitation (피해 </a:t>
            </a:r>
            <a:r>
              <a:rPr lang="ko-KR" altLang="en-US" sz="1500" b="1"/>
              <a:t>최소화</a:t>
            </a:r>
            <a:r>
              <a:rPr lang="ko-KR" altLang="en-US" sz="1500"/>
              <a:t>)</a:t>
            </a:r>
          </a:p>
          <a:p>
            <a:pPr lvl="1">
              <a:lnSpc>
                <a:spcPct val="0"/>
              </a:lnSpc>
              <a:defRPr/>
            </a:pPr>
            <a:endParaRPr lang="ko-KR" altLang="en-US" sz="1500"/>
          </a:p>
          <a:p>
            <a:pPr>
              <a:lnSpc>
                <a:spcPct val="130000"/>
              </a:lnSpc>
              <a:defRPr/>
            </a:pPr>
            <a:endParaRPr lang="ko-KR" altLang="en-US" sz="1900"/>
          </a:p>
          <a:p>
            <a:pPr>
              <a:lnSpc>
                <a:spcPct val="130000"/>
              </a:lnSpc>
              <a:defRPr/>
            </a:pPr>
            <a:endParaRPr lang="ko-KR" altLang="en-US" sz="1900"/>
          </a:p>
          <a:p>
            <a:pPr>
              <a:lnSpc>
                <a:spcPct val="130000"/>
              </a:lnSpc>
              <a:defRPr/>
            </a:pPr>
            <a:endParaRPr lang="en-US" altLang="ko-KR" sz="1900" b="1"/>
          </a:p>
        </p:txBody>
      </p:sp>
      <p:sp>
        <p:nvSpPr>
          <p:cNvPr id="4" name="TextBox 3"/>
          <p:cNvSpPr txBox="1"/>
          <p:nvPr/>
        </p:nvSpPr>
        <p:spPr>
          <a:xfrm>
            <a:off x="6781184" y="341055"/>
            <a:ext cx="273030" cy="438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endParaRPr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096000" y="2062214"/>
            <a:ext cx="5257800" cy="435133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14200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900" b="1"/>
              <a:t>Security</a:t>
            </a:r>
            <a:r>
              <a:rPr lang="ko-KR" altLang="en-US" sz="1900"/>
              <a:t>를 이루기 위한 기술</a:t>
            </a:r>
            <a:endParaRPr lang="ko-KR" altLang="en-US" sz="1500"/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Vulnerability avoidance (취약성 </a:t>
            </a:r>
            <a:r>
              <a:rPr lang="ko-KR" altLang="en-US" sz="1500" b="1"/>
              <a:t>회피</a:t>
            </a:r>
            <a:r>
              <a:rPr lang="ko-KR" altLang="en-US" sz="1500"/>
              <a:t>)</a:t>
            </a:r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Attack detection and elimination (공격 </a:t>
            </a:r>
            <a:r>
              <a:rPr lang="ko-KR" altLang="en-US" sz="1500" b="1"/>
              <a:t>탐지 및 제거</a:t>
            </a:r>
            <a:r>
              <a:rPr lang="ko-KR" altLang="en-US" sz="1500"/>
              <a:t>)</a:t>
            </a:r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Exposure limitation (노출 </a:t>
            </a:r>
            <a:r>
              <a:rPr lang="ko-KR" altLang="en-US" sz="1500" b="1"/>
              <a:t>최소화</a:t>
            </a:r>
            <a:r>
              <a:rPr lang="ko-KR" altLang="en-US" sz="1500"/>
              <a:t>)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</a:p>
        </p:txBody>
      </p:sp>
    </p:spTree>
    <p:extLst>
      <p:ext uri="{BB962C8B-B14F-4D97-AF65-F5344CB8AC3E}">
        <p14:creationId xmlns:p14="http://schemas.microsoft.com/office/powerpoint/2010/main" val="12214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MAPE</a:t>
            </a:r>
            <a:endParaRPr lang="ko-KR" altLang="en-US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9240"/>
          <a:stretch>
            <a:fillRect/>
          </a:stretch>
        </p:blipFill>
        <p:spPr>
          <a:xfrm>
            <a:off x="516251" y="3080216"/>
            <a:ext cx="5409774" cy="2375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0500"/>
          <a:stretch>
            <a:fillRect/>
          </a:stretch>
        </p:blipFill>
        <p:spPr>
          <a:xfrm>
            <a:off x="6212818" y="2554416"/>
            <a:ext cx="5616704" cy="35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0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방사능 물질의 위험도 측정 시스템 </a:t>
            </a:r>
            <a:r>
              <a:rPr lang="ko-KR" altLang="en-US" b="1" dirty="0"/>
              <a:t>필드 설계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6800"/>
          <a:stretch>
            <a:fillRect/>
          </a:stretch>
        </p:blipFill>
        <p:spPr>
          <a:xfrm>
            <a:off x="972966" y="2544097"/>
            <a:ext cx="6142981" cy="1812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1720" b="31180"/>
          <a:stretch>
            <a:fillRect/>
          </a:stretch>
        </p:blipFill>
        <p:spPr>
          <a:xfrm>
            <a:off x="985257" y="4496633"/>
            <a:ext cx="5520436" cy="1820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68190" r="48670"/>
          <a:stretch>
            <a:fillRect/>
          </a:stretch>
        </p:blipFill>
        <p:spPr>
          <a:xfrm>
            <a:off x="7081257" y="4479821"/>
            <a:ext cx="3172348" cy="17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7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ko-KR" altLang="en-US" b="1"/>
              <a:t>함수 추상화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41400"/>
          <a:stretch>
            <a:fillRect/>
          </a:stretch>
        </p:blipFill>
        <p:spPr>
          <a:xfrm>
            <a:off x="1934923" y="2513888"/>
            <a:ext cx="8322151" cy="37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ko-KR" altLang="en-US" b="1"/>
              <a:t>평가 방법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9410"/>
          <a:stretch>
            <a:fillRect/>
          </a:stretch>
        </p:blipFill>
        <p:spPr>
          <a:xfrm>
            <a:off x="1693722" y="2820629"/>
            <a:ext cx="8804555" cy="27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2500"/>
              <a:t>방사능 물질의 위험도 측정 시스템 </a:t>
            </a:r>
            <a:r>
              <a:rPr lang="ko-KR" altLang="en-US" sz="2500" b="1"/>
              <a:t>임계값</a:t>
            </a:r>
            <a:r>
              <a:rPr lang="ko-KR" altLang="en-US" sz="2500"/>
              <a:t> 설정</a:t>
            </a:r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r>
              <a:rPr lang="ko-KR" altLang="en-US" sz="2500"/>
              <a:t>방사능 물질의 위험도 측정 시스템 </a:t>
            </a:r>
            <a:r>
              <a:rPr lang="ko-KR" altLang="en-US" sz="2500" b="1"/>
              <a:t>난수 필드</a:t>
            </a:r>
            <a:r>
              <a:rPr lang="ko-KR" altLang="en-US" sz="2500"/>
              <a:t> 설정</a:t>
            </a: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39850" b="34710"/>
          <a:stretch>
            <a:fillRect/>
          </a:stretch>
        </p:blipFill>
        <p:spPr>
          <a:xfrm>
            <a:off x="1122276" y="2181533"/>
            <a:ext cx="5408349" cy="1480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32530" b="31270"/>
          <a:stretch>
            <a:fillRect/>
          </a:stretch>
        </p:blipFill>
        <p:spPr>
          <a:xfrm>
            <a:off x="1124125" y="4528984"/>
            <a:ext cx="6404824" cy="205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Sequence Diagram</a:t>
            </a:r>
            <a:endParaRPr lang="en-US" altLang="ko-KR"/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0560" y="2439629"/>
            <a:ext cx="2892642" cy="42155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9754" y="2430560"/>
            <a:ext cx="6168654" cy="40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State Diagram</a:t>
            </a:r>
            <a:endParaRPr lang="en-US" altLang="ko-KR"/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035AE5E2-C4FB-F944-845B-B2FD0B070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84" y="2625478"/>
            <a:ext cx="4095279" cy="3429000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8E16543-6292-BF09-9E22-D571B864D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93" y="2648804"/>
            <a:ext cx="2910814" cy="36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679" y="365125"/>
            <a:ext cx="7958890" cy="10032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000" b="1"/>
              <a:t>Autonomic Computing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Reliability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신뢰성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구성 요소</a:t>
            </a:r>
            <a:r>
              <a:rPr lang="en-US" altLang="ko-KR"/>
              <a:t>, </a:t>
            </a:r>
            <a:r>
              <a:rPr lang="ko-KR" altLang="en-US"/>
              <a:t>통신</a:t>
            </a:r>
            <a:r>
              <a:rPr lang="en-US" altLang="ko-KR"/>
              <a:t>, </a:t>
            </a:r>
            <a:r>
              <a:rPr lang="ko-KR" altLang="en-US"/>
              <a:t>서비스 또는 시스템이 목적을 성공적으로 달성할 </a:t>
            </a:r>
            <a:r>
              <a:rPr lang="ko-KR" altLang="en-US" b="1">
                <a:solidFill>
                  <a:srgbClr val="FF0000"/>
                </a:solidFill>
              </a:rPr>
              <a:t>확률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endParaRPr lang="en-US" altLang="ko-KR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Autonomic</a:t>
            </a:r>
            <a:r>
              <a:rPr lang="ko-KR" altLang="en-US" b="1"/>
              <a:t> </a:t>
            </a:r>
            <a:r>
              <a:rPr lang="en-US" altLang="ko-KR" b="1"/>
              <a:t>Computing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자율 컴퓨팅</a:t>
            </a:r>
            <a:r>
              <a:rPr lang="en-US" altLang="ko-KR" b="1"/>
              <a:t>)</a:t>
            </a:r>
            <a:r>
              <a:rPr lang="ko-KR" altLang="en-US"/>
              <a:t>의 필요성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인간의 개입만으로 관리되는 시스템의 복잡성이 급격히 증가함 </a:t>
            </a:r>
          </a:p>
          <a:p>
            <a:pPr lvl="2">
              <a:lnSpc>
                <a:spcPct val="130000"/>
              </a:lnSpc>
              <a:buFont typeface="Wingdings"/>
              <a:buChar char="è"/>
              <a:defRPr/>
            </a:pPr>
            <a:r>
              <a:rPr lang="ko-KR" altLang="en-US" b="1"/>
              <a:t>신뢰성 저하 추세</a:t>
            </a:r>
            <a:r>
              <a:rPr lang="ko-KR" altLang="en-US"/>
              <a:t>가 가속화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신뢰성 향상을 위해 </a:t>
            </a:r>
            <a:r>
              <a:rPr lang="ko-KR" altLang="en-US" b="1">
                <a:solidFill>
                  <a:srgbClr val="FF0000"/>
                </a:solidFill>
              </a:rPr>
              <a:t>인간의 개입을 줄이고</a:t>
            </a:r>
            <a:r>
              <a:rPr lang="ko-KR" altLang="en-US" b="1"/>
              <a:t> 자율 시스템으로 전환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31319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AE0E7-D9BB-DA6F-5EAA-8FA42EB3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8374-180A-709E-6219-B3B4A0ED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en-US" altLang="ko-KR" b="1" dirty="0"/>
              <a:t>MAPE</a:t>
            </a:r>
            <a:endParaRPr lang="ko-KR" altLang="en-US" b="1" dirty="0"/>
          </a:p>
          <a:p>
            <a:pPr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2F27C0-F11D-0503-FE31-73F5CD4E6426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2" name="Picture 1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298FEAF9-3817-066E-0C9C-F40706960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99"/>
          <a:stretch>
            <a:fillRect/>
          </a:stretch>
        </p:blipFill>
        <p:spPr>
          <a:xfrm>
            <a:off x="1158733" y="2453834"/>
            <a:ext cx="4518649" cy="3921094"/>
          </a:xfrm>
          <a:prstGeom prst="rect">
            <a:avLst/>
          </a:prstGeom>
        </p:spPr>
      </p:pic>
      <p:pic>
        <p:nvPicPr>
          <p:cNvPr id="8" name="Picture 7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5E374EB9-EFF0-E263-6196-E37507F4D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3"/>
          <a:stretch>
            <a:fillRect/>
          </a:stretch>
        </p:blipFill>
        <p:spPr>
          <a:xfrm>
            <a:off x="6514620" y="2498422"/>
            <a:ext cx="4955292" cy="25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79664-DBFA-D496-11F9-8B6887404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0F59A-415B-9599-069A-708855C3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ko-KR" altLang="en-US" b="1" dirty="0"/>
              <a:t>필드 설정</a:t>
            </a:r>
          </a:p>
          <a:p>
            <a:pPr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39FE53-417C-1794-E666-FE7FE69D6329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6" name="Picture 5" descr="A screenshot of a table&#10;&#10;AI-generated content may be incorrect.">
            <a:extLst>
              <a:ext uri="{FF2B5EF4-FFF2-40B4-BE49-F238E27FC236}">
                <a16:creationId xmlns:a16="http://schemas.microsoft.com/office/drawing/2014/main" id="{08EDC08C-A47A-CB97-3669-145BA21B4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433" y="2466491"/>
            <a:ext cx="6847133" cy="40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46387-EA44-7F3D-10EA-E210ED1F3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6738-811C-6DB4-D726-2CE1C53F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ko-KR" altLang="en-US" b="1" dirty="0"/>
              <a:t>함수 추상화</a:t>
            </a: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738555-56FD-CB68-8050-6DEFEA819D48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close up of a sign&#10;&#10;AI-generated content may be incorrect.">
            <a:extLst>
              <a:ext uri="{FF2B5EF4-FFF2-40B4-BE49-F238E27FC236}">
                <a16:creationId xmlns:a16="http://schemas.microsoft.com/office/drawing/2014/main" id="{EFB4E4F0-AF51-B2D1-F110-44CF2B316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6" y="2931048"/>
            <a:ext cx="925006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교내 보행자 안전 시스템 </a:t>
            </a:r>
            <a:r>
              <a:rPr lang="ko-KR" altLang="en-US" b="1"/>
              <a:t>평가 방법 설정</a:t>
            </a:r>
            <a:endParaRPr lang="ko-KR" altLang="en-US" b="1"/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3C28B1-A3B8-E236-3D35-9A46086D2E8F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2AE5E0-32EA-98A2-7196-AE04DAFF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38" y="2524143"/>
            <a:ext cx="926911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5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Risk Management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소프트웨어 품질 혹은 프로젝트 일정에 영향을 미치는 </a:t>
            </a:r>
            <a:r>
              <a:rPr lang="ko-KR" altLang="en-US" b="1" dirty="0"/>
              <a:t>위험 예측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프로젝트 계획에 위험 결과를 </a:t>
            </a:r>
            <a:r>
              <a:rPr lang="ko-KR" altLang="en-US" b="1" dirty="0"/>
              <a:t>문서화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endParaRPr lang="en-US" altLang="ko-KR" dirty="0"/>
          </a:p>
          <a:p>
            <a:pPr>
              <a:lnSpc>
                <a:spcPct val="130000"/>
              </a:lnSpc>
              <a:defRPr/>
            </a:pPr>
            <a:r>
              <a:rPr lang="ko-KR" altLang="en-US" dirty="0"/>
              <a:t>위험의 세가지 종류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프로젝트 위험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제품 위험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비즈니스 위험</a:t>
            </a:r>
            <a:endParaRPr lang="en-US" altLang="ko-KR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1F7698-0453-952A-A354-2D4F7513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78" y="365125"/>
            <a:ext cx="9608721" cy="10032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000" b="1" dirty="0"/>
              <a:t>Critical systems for Risk management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9EEFD-36B7-5030-BFD5-96AAE37C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788" y="3984014"/>
            <a:ext cx="4539293" cy="26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117F-D338-97E4-5B1D-2C6B9A255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defRPr/>
            </a:pPr>
            <a:r>
              <a:rPr lang="ko-KR" altLang="en-US" b="1" dirty="0"/>
              <a:t>위험 관리 프로세스</a:t>
            </a:r>
            <a:endParaRPr lang="en-US" altLang="ko-KR" b="1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식별 </a:t>
            </a:r>
            <a:r>
              <a:rPr lang="en-US" altLang="ko-KR" b="1" dirty="0"/>
              <a:t>(Risk Identification)</a:t>
            </a:r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분석 </a:t>
            </a:r>
            <a:r>
              <a:rPr lang="en-US" altLang="ko-KR" b="1" dirty="0"/>
              <a:t>(Risk Analysis)</a:t>
            </a:r>
          </a:p>
          <a:p>
            <a:pPr lvl="2">
              <a:lnSpc>
                <a:spcPct val="170000"/>
              </a:lnSpc>
              <a:defRPr/>
            </a:pPr>
            <a:r>
              <a:rPr lang="ko-KR" altLang="en-US" dirty="0"/>
              <a:t>위험 </a:t>
            </a:r>
            <a:r>
              <a:rPr lang="ko-KR" altLang="en-US" b="1" dirty="0"/>
              <a:t>가능성</a:t>
            </a:r>
            <a:r>
              <a:rPr lang="ko-KR" altLang="en-US" dirty="0"/>
              <a:t> 평가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dirty="0"/>
              <a:t>위험 </a:t>
            </a:r>
            <a:r>
              <a:rPr lang="ko-KR" altLang="en-US" b="1" dirty="0"/>
              <a:t>결과</a:t>
            </a:r>
            <a:r>
              <a:rPr lang="ko-KR" altLang="en-US" dirty="0"/>
              <a:t> 평가</a:t>
            </a:r>
            <a:endParaRPr lang="en-US" altLang="ko-KR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계획 </a:t>
            </a:r>
            <a:r>
              <a:rPr lang="en-US" altLang="ko-KR" b="1" dirty="0"/>
              <a:t>(Risk Planning)</a:t>
            </a:r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회피</a:t>
            </a:r>
            <a:r>
              <a:rPr lang="ko-KR" altLang="en-US" dirty="0"/>
              <a:t>전략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최소화</a:t>
            </a:r>
            <a:r>
              <a:rPr lang="ko-KR" altLang="en-US" dirty="0"/>
              <a:t>전략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비상</a:t>
            </a:r>
            <a:r>
              <a:rPr lang="ko-KR" altLang="en-US" dirty="0"/>
              <a:t>계획</a:t>
            </a:r>
            <a:endParaRPr lang="en-US" altLang="ko-KR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감시 </a:t>
            </a:r>
            <a:r>
              <a:rPr lang="en-US" altLang="ko-KR" b="1" dirty="0"/>
              <a:t>(Risk Monitoring)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15ED88-E9E2-B772-309F-807261AAB38D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647CC-9C45-85F0-BC04-BE780915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2763691"/>
            <a:ext cx="5472443" cy="24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4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유형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8327F3-164C-EED2-1961-3F393A8D6A54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471A9D-AAFE-AEF2-36E2-62D1B2943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4"/>
          <a:stretch>
            <a:fillRect/>
          </a:stretch>
        </p:blipFill>
        <p:spPr>
          <a:xfrm>
            <a:off x="2145149" y="3296692"/>
            <a:ext cx="7901702" cy="17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9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BA9C-6870-37B2-E90F-78859227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식별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A8E613-A888-8161-A50B-DE21613A4D75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38F32E-69E1-646F-3034-F8261481B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3" b="34257"/>
          <a:stretch>
            <a:fillRect/>
          </a:stretch>
        </p:blipFill>
        <p:spPr>
          <a:xfrm>
            <a:off x="2875706" y="2596738"/>
            <a:ext cx="6440588" cy="385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D7264-AC71-735A-5010-C0EC99FF7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분석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213BB5-90C5-48BB-8C56-3EAD699A53DE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57364D-20FE-07A1-6409-146F4EF35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1"/>
          <a:stretch>
            <a:fillRect/>
          </a:stretch>
        </p:blipFill>
        <p:spPr>
          <a:xfrm>
            <a:off x="1941005" y="2774866"/>
            <a:ext cx="8309990" cy="35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8A9D7-2FA1-8EAA-B7B2-D28D71FD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전략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64C4EE-4C2A-8B34-EA74-E1C5F3A0FD3A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4C8AA7-8862-1A89-3076-522094AF3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70"/>
          <a:stretch>
            <a:fillRect/>
          </a:stretch>
        </p:blipFill>
        <p:spPr>
          <a:xfrm>
            <a:off x="5641853" y="1368397"/>
            <a:ext cx="5317997" cy="52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Autonomic Computing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 신경계가 우리 몸을 조절하고 보호하는 것과 같은 방식으로 스스로를 조절할 수 있는 컴퓨터 시스템 </a:t>
            </a:r>
            <a:r>
              <a:rPr lang="en-US" altLang="ko-KR"/>
              <a:t>(by</a:t>
            </a:r>
            <a:r>
              <a:rPr lang="ko-KR" altLang="en-US"/>
              <a:t> </a:t>
            </a:r>
            <a:r>
              <a:rPr lang="en-US" altLang="ko-KR"/>
              <a:t>Paul Horn, IBM)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Principle Characteristics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자기 인식 </a:t>
            </a:r>
            <a:r>
              <a:rPr lang="en-US" altLang="ko-KR"/>
              <a:t>-</a:t>
            </a:r>
            <a:r>
              <a:rPr lang="ko-KR" altLang="en-US"/>
              <a:t> 감각을 갖추고 성능을 향상시키기 위해 노력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 규제 </a:t>
            </a:r>
            <a:r>
              <a:rPr lang="en-US" altLang="ko-KR"/>
              <a:t>-</a:t>
            </a:r>
            <a:r>
              <a:rPr lang="ko-KR" altLang="en-US"/>
              <a:t> 규율 의식을 가지고 있으며 환경 변화에 따라 행동을 조절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개방성 </a:t>
            </a:r>
            <a:r>
              <a:rPr lang="en-US" altLang="ko-KR"/>
              <a:t>-</a:t>
            </a:r>
            <a:r>
              <a:rPr lang="ko-KR" altLang="en-US"/>
              <a:t> 개방형 표준을 통해 소통하고 이기종 시스템과 리소스를 교환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문맥 인식 </a:t>
            </a:r>
            <a:r>
              <a:rPr lang="en-US" altLang="ko-KR"/>
              <a:t>-</a:t>
            </a:r>
            <a:r>
              <a:rPr lang="ko-KR" altLang="en-US"/>
              <a:t> 환경과 사용자의 행동을 포함한 활동의 주변 맥락을 고려</a:t>
            </a:r>
          </a:p>
          <a:p>
            <a:pPr>
              <a:lnSpc>
                <a:spcPct val="130000"/>
              </a:lnSpc>
              <a:defRPr/>
            </a:pPr>
            <a:endParaRPr lang="en-US" altLang="ko-KR"/>
          </a:p>
          <a:p>
            <a:pPr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</p:spTree>
    <p:extLst>
      <p:ext uri="{BB962C8B-B14F-4D97-AF65-F5344CB8AC3E}">
        <p14:creationId xmlns:p14="http://schemas.microsoft.com/office/powerpoint/2010/main" val="4695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506DA-511A-7044-082A-BDA66FAA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감시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EDDDFC-BB1A-7B9C-B142-11A262E66C81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11492940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B56888-F2DF-1165-CE5E-A272FE17E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52"/>
          <a:stretch>
            <a:fillRect/>
          </a:stretch>
        </p:blipFill>
        <p:spPr>
          <a:xfrm>
            <a:off x="1833058" y="3166754"/>
            <a:ext cx="8525883" cy="25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  <a:defRPr/>
            </a:pPr>
            <a:endParaRPr lang="ko-KR" altLang="en-US" sz="3500" b="1"/>
          </a:p>
          <a:p>
            <a:pPr marL="0" indent="0" algn="ctr">
              <a:buNone/>
              <a:defRPr/>
            </a:pPr>
            <a:r>
              <a:rPr lang="ko-KR" altLang="en-US" sz="3500" b="1"/>
              <a:t>교내 보행자 안전 시스템</a:t>
            </a:r>
            <a:endParaRPr lang="ko-KR" altLang="en-US" b="1"/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endParaRPr lang="ko-KR" altLang="en-US" b="1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ko-KR" altLang="en-US" b="1">
                <a:solidFill>
                  <a:srgbClr val="ff0000"/>
                </a:solidFill>
              </a:rPr>
              <a:t>교내 차도 진입 보행자</a:t>
            </a:r>
            <a:r>
              <a:rPr lang="ko-KR" altLang="en-US" b="1"/>
              <a:t> </a:t>
            </a:r>
            <a:r>
              <a:rPr lang="ko-KR" altLang="en-US"/>
              <a:t>안전을 위한</a:t>
            </a:r>
            <a:r>
              <a:rPr lang="ko-KR" altLang="en-US" b="1"/>
              <a:t> </a:t>
            </a:r>
            <a:r>
              <a:rPr lang="ko-KR" altLang="en-US" b="1">
                <a:solidFill>
                  <a:srgbClr val="ff0000"/>
                </a:solidFill>
              </a:rPr>
              <a:t>차량 접근 알림</a:t>
            </a:r>
            <a:endParaRPr lang="ko-KR" altLang="en-US" b="1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b="1"/>
              <a:t>1.</a:t>
            </a:r>
            <a:r>
              <a:rPr lang="ko-KR" altLang="en-US" b="1"/>
              <a:t> 센서를 통한 거리 측정과 사물 판별</a:t>
            </a:r>
            <a:endParaRPr lang="ko-KR" altLang="en-US" b="1"/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b="1"/>
              <a:t>2.</a:t>
            </a:r>
            <a:r>
              <a:rPr lang="ko-KR" altLang="en-US" b="1"/>
              <a:t> RGB 패널을 통한 접근 위험 알림</a:t>
            </a:r>
            <a:endParaRPr lang="ko-KR" altLang="en-US" b="1"/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b="1"/>
              <a:t>3.</a:t>
            </a:r>
            <a:r>
              <a:rPr lang="ko-KR" altLang="en-US" b="1"/>
              <a:t> Ping을 통한 자가 점검</a:t>
            </a:r>
            <a:endParaRPr lang="ko-KR" altLang="en-US" b="1"/>
          </a:p>
          <a:p>
            <a:pPr marL="0" indent="0">
              <a:buNone/>
              <a:defRPr/>
            </a:pP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76627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7FD8-F125-A768-DBFB-69DFB0B6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0706" y="1797857"/>
            <a:ext cx="4537587" cy="465312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33731" y="639096"/>
            <a:ext cx="4124205" cy="55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3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/>
              <a:t>Final Presentation </a:t>
            </a:r>
            <a:br>
              <a:rPr lang="ko-KR" altLang="en-US" sz="3000" b="1"/>
            </a:br>
            <a:r>
              <a:rPr lang="en-US" altLang="ko-KR" sz="3000" b="1"/>
              <a:t>and Demo</a:t>
            </a:r>
            <a:endParaRPr lang="en-US" altLang="ko-KR" sz="3000" b="1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6044" y="2177740"/>
            <a:ext cx="3677879" cy="3332794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0698" y="336550"/>
            <a:ext cx="2171700" cy="618490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55766" y="336550"/>
            <a:ext cx="302895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0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/>
              <a:t>Final Presentation</a:t>
            </a:r>
            <a:r>
              <a:rPr lang="ko-KR" altLang="en-US" sz="3000" b="1"/>
              <a:t> </a:t>
            </a:r>
            <a:r>
              <a:rPr lang="en-US" altLang="ko-KR" sz="3000" b="1"/>
              <a:t>and Demo</a:t>
            </a:r>
            <a:endParaRPr lang="en-US" altLang="ko-KR" sz="3000" b="1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98368" y="4606981"/>
            <a:ext cx="4267446" cy="1831297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0621" y="1538552"/>
            <a:ext cx="4306999" cy="283680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429" y="1819598"/>
            <a:ext cx="7115326" cy="46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32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2B4F-7801-68F8-1985-9D965A57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pic>
        <p:nvPicPr>
          <p:cNvPr id="4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44454" y="480483"/>
            <a:ext cx="4652409" cy="3380779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4631" y="4228053"/>
            <a:ext cx="4658809" cy="238210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0363" y="1848185"/>
            <a:ext cx="5105637" cy="45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7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89653"/>
            <a:ext cx="10515600" cy="5678693"/>
          </a:xfrm>
        </p:spPr>
        <p:txBody>
          <a:bodyPr anchor="ctr" anchorCtr="0"/>
          <a:p>
            <a:pPr marL="0" indent="0" algn="ctr">
              <a:buNone/>
              <a:defRPr/>
            </a:pPr>
            <a:r>
              <a:rPr lang="en-US" altLang="ko-KR" sz="10000" b="1"/>
              <a:t>DEMO</a:t>
            </a:r>
            <a:endParaRPr lang="en-US" altLang="ko-KR" sz="10000" b="1"/>
          </a:p>
        </p:txBody>
      </p:sp>
    </p:spTree>
    <p:extLst>
      <p:ext uri="{BB962C8B-B14F-4D97-AF65-F5344CB8AC3E}">
        <p14:creationId xmlns:p14="http://schemas.microsoft.com/office/powerpoint/2010/main" val="357025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51202_160639192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28650" y="0"/>
            <a:ext cx="1093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4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sz="3900" b="1"/>
              <a:t>마무리 </a:t>
            </a:r>
            <a:r>
              <a:rPr lang="en-US" altLang="ko-KR" sz="3900" b="1"/>
              <a:t>-</a:t>
            </a:r>
            <a:r>
              <a:rPr lang="ko-KR" altLang="en-US" sz="3900" b="1"/>
              <a:t> </a:t>
            </a:r>
            <a:r>
              <a:rPr lang="ko-KR" altLang="en-US" sz="2500" b="1"/>
              <a:t>한 학기 마무리 감상</a:t>
            </a:r>
            <a:endParaRPr lang="ko-KR" altLang="en-US" sz="25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30000"/>
              </a:lnSpc>
              <a:buNone/>
              <a:defRPr/>
            </a:pPr>
            <a:r>
              <a:rPr lang="ko-KR" altLang="en-US" b="1"/>
              <a:t>이현직</a:t>
            </a:r>
            <a:r>
              <a:rPr lang="en-US" altLang="ko-KR"/>
              <a:t> -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소프트웨어 개발이라고 하면 그저 코딩만 떠올랐던 제게 소프트웨어응용설계는 시야를 넓혀줬습니다. 자율 컴퓨팅에 대해서도 들어만 봤지만 직접 기획, 설계도 해보니 서비스를 개발하는 데에 있어서 다르게 접근하고 바라볼 수 있는 시각을 갖추게 되어 너무나 의미있는 과목이었습니다.</a:t>
            </a:r>
            <a:r>
              <a:rPr lang="en-US" altLang="ko-KR"/>
              <a:t>”</a:t>
            </a:r>
            <a:endParaRPr lang="en-US" altLang="ko-KR"/>
          </a:p>
          <a:p>
            <a:pPr marL="0" indent="0">
              <a:lnSpc>
                <a:spcPct val="130000"/>
              </a:lnSpc>
              <a:buNone/>
              <a:defRPr/>
            </a:pPr>
            <a:endParaRPr lang="en-US" altLang="ko-KR"/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ko-KR" altLang="en-US" b="1"/>
              <a:t>송정우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이 수업으로 자율 컴퓨팅에 대해서 배움으로 소프트웨어 개발을 설계단계부터 다른 관점으로 바라볼 수 있게되어 좋았습니다</a:t>
            </a:r>
            <a:r>
              <a:rPr lang="en-US" altLang="ko-KR"/>
              <a:t>”</a:t>
            </a:r>
            <a:endParaRPr lang="en-US" altLang="ko-KR"/>
          </a:p>
          <a:p>
            <a:pPr marL="0" indent="0">
              <a:lnSpc>
                <a:spcPct val="130000"/>
              </a:lnSpc>
              <a:buNone/>
              <a:defRPr/>
            </a:pPr>
            <a:endParaRPr lang="en-US" altLang="ko-KR"/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ko-KR" altLang="en-US" b="1"/>
              <a:t>정승호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한학기 동안 자율 컴퓨팅부터 시작하여 응용설계의 방법과 이론, 위험관리까지 알차게 배웠습니다. 최종 프로젝트인 '교내 보행자 안전 시스템'을 통해 팀원들과 함께 견고한 시스템 설계를 고민하고 성장할 수 있었습니다.</a:t>
            </a:r>
            <a:r>
              <a:rPr lang="en-US" altLang="ko-KR"/>
              <a:t>”</a:t>
            </a:r>
            <a:endParaRPr lang="en-US" altLang="ko-KR"/>
          </a:p>
          <a:p>
            <a:pPr marL="0" indent="0">
              <a:lnSpc>
                <a:spcPct val="130000"/>
              </a:lnSpc>
              <a:buNone/>
              <a:defRPr/>
            </a:pPr>
            <a:endParaRPr lang="en-US" altLang="ko-KR"/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ko-KR" altLang="en-US" b="1"/>
              <a:t>편종윤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한 학기 간 자율 컴퓨팅과 소프트웨어 설계에 대한 것을 배우며 성장할 수 있어 좋은 기회였습니다</a:t>
            </a:r>
            <a:r>
              <a:rPr lang="en-US" altLang="ko-KR"/>
              <a:t>.</a:t>
            </a:r>
            <a:r>
              <a:rPr lang="ko-KR" altLang="en-US"/>
              <a:t> 조원과의 소통을 통한 팀플을 통해서도 많은 것을 배울 수 있었습니다</a:t>
            </a:r>
            <a:r>
              <a:rPr lang="en-US" altLang="ko-KR"/>
              <a:t>.”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603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1626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Self-Protecting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어디서나 무단 액세스로부터 스스로를 보호하도록 설계된 시스템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Self-Optimizing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서버가 기업의 요구를 가장 효율적으로 충족할 수 있도록 리소스를 자동으로 관리하도록 설계된 시스템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 b="1"/>
              <a:t>Self-Configuring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즉석에서 스스로를 정의하도록 설계된 시스템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Self-Healing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자율적으로 문제를 결정하고 해결하는 시스템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36426" y="4273128"/>
            <a:ext cx="4492645" cy="237782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</p:spTree>
    <p:extLst>
      <p:ext uri="{BB962C8B-B14F-4D97-AF65-F5344CB8AC3E}">
        <p14:creationId xmlns:p14="http://schemas.microsoft.com/office/powerpoint/2010/main" val="41887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171" y="2503283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ko-KR" altLang="en-US" b="1"/>
              <a:t>혼동행렬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어떤 개인이나 모델, 검사도구, 알고리즘의 진단·분류·판별·예측 능력을 평가하기 위하여 고안된 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Accuracy(</a:t>
            </a:r>
            <a:r>
              <a:rPr lang="ko-KR" altLang="en-US" b="1"/>
              <a:t>정확도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/>
              <a:t>예측이 현실에 부합할 확률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Precision(</a:t>
            </a:r>
            <a:r>
              <a:rPr lang="ko-KR" altLang="en-US" b="1"/>
              <a:t>정밀도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/>
              <a:t>예측 결과가 긍정적일 때 현실도 실제로 긍정일 확률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Recall(</a:t>
            </a:r>
            <a:r>
              <a:rPr lang="ko-KR" altLang="en-US" b="1"/>
              <a:t>재현율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/>
              <a:t>현실이 실제로 긍정</a:t>
            </a:r>
            <a:r>
              <a:rPr lang="ko-KR" altLang="en-US"/>
              <a:t>일</a:t>
            </a:r>
            <a:r>
              <a:rPr lang="en-US" altLang="ko-KR"/>
              <a:t> 때 예측 결과도 긍정적일 확률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F1-score(</a:t>
            </a:r>
            <a:r>
              <a:rPr lang="ko-KR" altLang="en-US" b="1"/>
              <a:t>조화평균</a:t>
            </a:r>
            <a:r>
              <a:rPr lang="en-US" altLang="ko-KR" b="1"/>
              <a:t>)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정밀도와 재현율 사이에 하나가 높아지면 다른 하나가 낮아지는 상황이 자주 발생하기에</a:t>
            </a:r>
          </a:p>
          <a:p>
            <a:pPr marL="457200" lvl="1" indent="0">
              <a:lnSpc>
                <a:spcPct val="130000"/>
              </a:lnSpc>
              <a:buNone/>
              <a:defRPr/>
            </a:pPr>
            <a:r>
              <a:rPr lang="en-US" altLang="ko-KR"/>
              <a:t>   </a:t>
            </a:r>
            <a:r>
              <a:rPr lang="ko-KR" altLang="en-US"/>
              <a:t>이를 보정하기 위해 개발된 평가용 지수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reeform: Shape 5"/>
              <p:cNvSpPr/>
              <p:nvPr/>
            </p:nvSpPr>
            <p:spPr>
              <a:xfrm>
                <a:off x="3676649" y="3278290"/>
                <a:ext cx="241935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6" name=""/>
              <p:cNvSpPr txBox="1"/>
              <p:nvPr/>
            </p:nvSpPr>
            <p:spPr>
              <a:xfrm>
                <a:off x="3676649" y="3278290"/>
                <a:ext cx="2419350" cy="695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reeform: Shape 6"/>
              <p:cNvSpPr/>
              <p:nvPr/>
            </p:nvSpPr>
            <p:spPr>
              <a:xfrm>
                <a:off x="5940592" y="4118334"/>
                <a:ext cx="129540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7" name=""/>
              <p:cNvSpPr txBox="1"/>
              <p:nvPr/>
            </p:nvSpPr>
            <p:spPr>
              <a:xfrm>
                <a:off x="5940592" y="4118334"/>
                <a:ext cx="1295400" cy="6953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Freeform: Shape 7"/>
              <p:cNvSpPr/>
              <p:nvPr/>
            </p:nvSpPr>
            <p:spPr>
              <a:xfrm>
                <a:off x="5963903" y="4918038"/>
                <a:ext cx="1323975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8" name=""/>
              <p:cNvSpPr txBox="1"/>
              <p:nvPr/>
            </p:nvSpPr>
            <p:spPr>
              <a:xfrm>
                <a:off x="5963903" y="4918038"/>
                <a:ext cx="1323975" cy="695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reeform: Shape 8"/>
              <p:cNvSpPr/>
              <p:nvPr/>
            </p:nvSpPr>
            <p:spPr>
              <a:xfrm>
                <a:off x="9002708" y="5727824"/>
                <a:ext cx="220980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2∗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정밀도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∗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재현율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정밀도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재현율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9" name=""/>
              <p:cNvSpPr txBox="1"/>
              <p:nvPr/>
            </p:nvSpPr>
            <p:spPr>
              <a:xfrm>
                <a:off x="9002708" y="5727824"/>
                <a:ext cx="2209800" cy="6953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290161" y="1254909"/>
          <a:ext cx="3611678" cy="1402080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66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5">
                <a:tc rowSpan="2"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Knowledge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5"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MA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TP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FP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72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933" y="3681899"/>
            <a:ext cx="4658049" cy="329516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1. Accuracy(</a:t>
            </a:r>
            <a:r>
              <a:rPr lang="ko-KR" altLang="en-US" sz="1900" b="1"/>
              <a:t>정확도</a:t>
            </a:r>
            <a:r>
              <a:rPr lang="en-US" altLang="ko-KR" sz="1900" b="1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해당 시스템의 예측성공 비율</a:t>
            </a:r>
            <a:endParaRPr lang="en-US" altLang="ko-KR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(130 + 600) / 800 * 100(%) = 91.25(%)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2. Precision(</a:t>
            </a:r>
            <a:r>
              <a:rPr lang="ko-KR" altLang="en-US" sz="1900" b="1"/>
              <a:t>정밀도</a:t>
            </a:r>
            <a:r>
              <a:rPr lang="en-US" altLang="ko-KR" sz="1900" b="1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API </a:t>
            </a:r>
            <a:r>
              <a:rPr lang="ko-KR" altLang="en-US" sz="1500"/>
              <a:t>호출이 비정상이라고 예측했을 때</a:t>
            </a:r>
            <a:r>
              <a:rPr lang="en-US" altLang="ko-KR" sz="1500"/>
              <a:t>, </a:t>
            </a:r>
            <a:r>
              <a:rPr lang="ko-KR" altLang="en-US" sz="1500"/>
              <a:t>실제 비정상인 비율</a:t>
            </a:r>
            <a:endParaRPr lang="en-US" altLang="ko-KR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130/180 * 100(%) = 72.22(%)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74444" y="1488174"/>
          <a:ext cx="3611677" cy="1402080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66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5">
                <a:tc rowSpan="2"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Knowledge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5"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MA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TP(130)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FP(50)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FN(20)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/>
                        <a:t>TN(600)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8610" y="1301236"/>
            <a:ext cx="7134840" cy="236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500"/>
              <a:t>예제</a:t>
            </a:r>
            <a:r>
              <a:rPr lang="en-US" altLang="ko-KR" sz="1500"/>
              <a:t>)</a:t>
            </a:r>
            <a:r>
              <a:rPr lang="ko-KR" altLang="en-US" sz="1500"/>
              <a:t> </a:t>
            </a:r>
            <a:r>
              <a:rPr lang="en-US" altLang="ko-KR" b="1"/>
              <a:t>API</a:t>
            </a:r>
            <a:r>
              <a:rPr lang="ko-KR" altLang="en-US" b="1"/>
              <a:t> 호출의 경우</a:t>
            </a:r>
          </a:p>
          <a:p>
            <a:pPr>
              <a:lnSpc>
                <a:spcPct val="50000"/>
              </a:lnSpc>
              <a:defRPr/>
            </a:pPr>
            <a:endParaRPr lang="ko-KR" altLang="en-US" b="1"/>
          </a:p>
          <a:p>
            <a:pPr lvl="0">
              <a:lnSpc>
                <a:spcPct val="130000"/>
              </a:lnSpc>
              <a:defRPr/>
            </a:pPr>
            <a:r>
              <a:rPr lang="ko-KR" altLang="en-US" sz="1500" b="1"/>
              <a:t>총 </a:t>
            </a:r>
            <a:r>
              <a:rPr lang="en-US" altLang="ko-KR" sz="1500" b="1"/>
              <a:t>800</a:t>
            </a:r>
            <a:r>
              <a:rPr lang="ko-KR" altLang="en-US" sz="1500" b="1"/>
              <a:t>건</a:t>
            </a:r>
            <a:r>
              <a:rPr lang="ko-KR" altLang="en-US" sz="1500"/>
              <a:t>의 </a:t>
            </a:r>
            <a:r>
              <a:rPr lang="en-US" altLang="ko-KR" sz="1500"/>
              <a:t>API </a:t>
            </a:r>
            <a:r>
              <a:rPr lang="ko-KR" altLang="en-US" sz="1500"/>
              <a:t>호출 중 </a:t>
            </a:r>
          </a:p>
          <a:p>
            <a:pPr lvl="0">
              <a:lnSpc>
                <a:spcPct val="130000"/>
              </a:lnSpc>
              <a:defRPr/>
            </a:pPr>
            <a:r>
              <a:rPr lang="ko-KR" altLang="en-US" sz="1500" b="1"/>
              <a:t>실제 비정상 호출</a:t>
            </a:r>
            <a:r>
              <a:rPr lang="en-US" altLang="ko-KR" sz="1500" b="1"/>
              <a:t>(</a:t>
            </a:r>
            <a:r>
              <a:rPr lang="ko-KR" altLang="en-US" sz="1500" b="1"/>
              <a:t>봇</a:t>
            </a:r>
            <a:r>
              <a:rPr lang="en-US" altLang="ko-KR" sz="1500" b="1"/>
              <a:t>, DoS </a:t>
            </a:r>
            <a:r>
              <a:rPr lang="ko-KR" altLang="en-US" sz="1500" b="1"/>
              <a:t>등</a:t>
            </a:r>
            <a:r>
              <a:rPr lang="en-US" altLang="ko-KR" sz="1500" b="1"/>
              <a:t>)</a:t>
            </a:r>
            <a:r>
              <a:rPr lang="ko-KR" altLang="en-US" sz="1500" b="1"/>
              <a:t>은 </a:t>
            </a:r>
            <a:r>
              <a:rPr lang="en-US" altLang="ko-KR" sz="1500" b="1"/>
              <a:t>150</a:t>
            </a:r>
            <a:r>
              <a:rPr lang="ko-KR" altLang="en-US" sz="1500" b="1"/>
              <a:t>건</a:t>
            </a:r>
            <a:r>
              <a:rPr lang="en-US" altLang="ko-KR" sz="1500"/>
              <a:t>, </a:t>
            </a:r>
            <a:r>
              <a:rPr lang="ko-KR" altLang="en-US" sz="1500" b="1"/>
              <a:t>정상 호출은 </a:t>
            </a:r>
            <a:r>
              <a:rPr lang="en-US" altLang="ko-KR" sz="1500" b="1"/>
              <a:t>650</a:t>
            </a:r>
            <a:r>
              <a:rPr lang="ko-KR" altLang="en-US" sz="1500" b="1"/>
              <a:t>건</a:t>
            </a:r>
            <a:r>
              <a:rPr lang="ko-KR" altLang="en-US" sz="1500"/>
              <a:t>이었다</a:t>
            </a:r>
            <a:r>
              <a:rPr lang="en-US" altLang="ko-KR" sz="1500"/>
              <a:t>. </a:t>
            </a:r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시스템은 </a:t>
            </a:r>
            <a:r>
              <a:rPr lang="en-US" altLang="ko-KR" sz="1500" b="1"/>
              <a:t>180</a:t>
            </a:r>
            <a:r>
              <a:rPr lang="ko-KR" altLang="en-US" sz="1500" b="1"/>
              <a:t>건을 비정상 호출로 판정</a:t>
            </a:r>
            <a:r>
              <a:rPr lang="ko-KR" altLang="en-US" sz="1500"/>
              <a:t>했는데</a:t>
            </a:r>
            <a:r>
              <a:rPr lang="en-US" altLang="ko-KR" sz="1500"/>
              <a:t>, </a:t>
            </a:r>
            <a:endParaRPr lang="ko-KR" altLang="en-US" sz="1500"/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이 중 </a:t>
            </a:r>
            <a:r>
              <a:rPr lang="en-US" altLang="ko-KR" sz="1500" b="1"/>
              <a:t>130</a:t>
            </a:r>
            <a:r>
              <a:rPr lang="ko-KR" altLang="en-US" sz="1500" b="1"/>
              <a:t>건은 실제 비정상</a:t>
            </a:r>
            <a:r>
              <a:rPr lang="ko-KR" altLang="en-US" sz="1500"/>
              <a:t>이었고 </a:t>
            </a:r>
            <a:r>
              <a:rPr lang="en-US" altLang="ko-KR" sz="1500" b="1"/>
              <a:t>50</a:t>
            </a:r>
            <a:r>
              <a:rPr lang="ko-KR" altLang="en-US" sz="1500" b="1"/>
              <a:t>건은 정상 요청을 잘못 탐지</a:t>
            </a:r>
            <a:r>
              <a:rPr lang="ko-KR" altLang="en-US" sz="1500"/>
              <a:t>했다</a:t>
            </a:r>
            <a:r>
              <a:rPr lang="en-US" altLang="ko-KR" sz="1500"/>
              <a:t>. </a:t>
            </a:r>
            <a:endParaRPr lang="ko-KR" altLang="en-US" sz="1500"/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또 </a:t>
            </a:r>
            <a:r>
              <a:rPr lang="en-US" altLang="ko-KR" sz="1500" b="1"/>
              <a:t>20</a:t>
            </a:r>
            <a:r>
              <a:rPr lang="ko-KR" altLang="en-US" sz="1500" b="1"/>
              <a:t>건의 비정상 호출은 정상으로 놓쳤다</a:t>
            </a:r>
            <a:r>
              <a:rPr lang="en-US" altLang="ko-KR" sz="1500" b="1"/>
              <a:t>.</a:t>
            </a:r>
            <a:endParaRPr lang="ko-KR" altLang="en-US" sz="1500"/>
          </a:p>
          <a:p>
            <a:pPr>
              <a:lnSpc>
                <a:spcPct val="130000"/>
              </a:lnSpc>
              <a:defRPr/>
            </a:pPr>
            <a:endParaRPr lang="ko-KR" altLang="en-US" sz="150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6593632" y="3655137"/>
            <a:ext cx="4658049" cy="329516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3. Recall(</a:t>
            </a:r>
            <a:r>
              <a:rPr lang="ko-KR" altLang="en-US" sz="1900" b="1"/>
              <a:t>재현율</a:t>
            </a:r>
            <a:r>
              <a:rPr lang="en-US" altLang="ko-KR" sz="1900" b="1"/>
              <a:t>)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실제 호출이 비정상일 때</a:t>
            </a:r>
            <a:r>
              <a:rPr lang="en-US" altLang="ko-KR" sz="1500"/>
              <a:t>, </a:t>
            </a:r>
            <a:r>
              <a:rPr lang="ko-KR" altLang="en-US" sz="1500"/>
              <a:t>그것을 시스템이 비정상이라고 예측한 비율</a:t>
            </a:r>
            <a:r>
              <a:rPr lang="en-US" altLang="ko-KR" sz="1500"/>
              <a:t> 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500"/>
              <a:t>130 / 150 * 100(%) = 86.67(%)</a:t>
            </a:r>
            <a:endParaRPr lang="en-US" altLang="ko-KR" sz="1900"/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4. F1-SCORE(</a:t>
            </a:r>
            <a:r>
              <a:rPr lang="ko-KR" altLang="en-US" sz="1900" b="1"/>
              <a:t>조화평균</a:t>
            </a:r>
            <a:r>
              <a:rPr lang="en-US" altLang="ko-KR" sz="1900" b="1"/>
              <a:t>)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500"/>
              <a:t>2 * (0.7222 * 0.8667) / (0.7222 + 0.8667) * 100(%) = 78.78(%)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294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5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ko-KR" altLang="en-US" sz="3500" b="1"/>
              <a:t> </a:t>
            </a:r>
            <a:r>
              <a:rPr lang="en-US" altLang="ko-KR"/>
              <a:t>Autonomic Computing</a:t>
            </a:r>
            <a:r>
              <a:rPr lang="ko-KR" altLang="en-US"/>
              <a:t>에서 중요한 점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ko-KR" altLang="en-US" b="1"/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ko-KR" altLang="en-US" b="1"/>
              <a:t>목표</a:t>
            </a:r>
            <a:r>
              <a:rPr lang="en-US" altLang="ko-KR" b="1"/>
              <a:t>(</a:t>
            </a:r>
            <a:r>
              <a:rPr lang="en-US" altLang="ko-KR" b="1">
                <a:solidFill>
                  <a:srgbClr val="FF0000"/>
                </a:solidFill>
              </a:rPr>
              <a:t>Goal</a:t>
            </a:r>
            <a:r>
              <a:rPr lang="en-US" altLang="ko-KR" b="1"/>
              <a:t>)</a:t>
            </a:r>
            <a:r>
              <a:rPr lang="ko-KR" altLang="en-US"/>
              <a:t>와 그것을 달성하기 위한 </a:t>
            </a:r>
            <a:r>
              <a:rPr lang="en-US" altLang="ko-KR" b="1">
                <a:solidFill>
                  <a:srgbClr val="FF0000"/>
                </a:solidFill>
              </a:rPr>
              <a:t>MAPE</a:t>
            </a:r>
            <a:r>
              <a:rPr lang="ko-KR" altLang="en-US"/>
              <a:t> 과정</a:t>
            </a:r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ko-KR" altLang="en-US" b="1"/>
              <a:t>신뢰성</a:t>
            </a:r>
            <a:r>
              <a:rPr lang="ko-KR" altLang="en-US"/>
              <a:t>과 </a:t>
            </a:r>
            <a:r>
              <a:rPr lang="ko-KR" altLang="en-US" b="1"/>
              <a:t>성능</a:t>
            </a:r>
            <a:r>
              <a:rPr lang="ko-KR" altLang="en-US"/>
              <a:t> 측면에서 </a:t>
            </a:r>
            <a:r>
              <a:rPr lang="en-US" altLang="ko-KR" b="1">
                <a:solidFill>
                  <a:srgbClr val="FF0000"/>
                </a:solidFill>
              </a:rPr>
              <a:t>Self-Optimizing</a:t>
            </a:r>
            <a:r>
              <a:rPr lang="ko-KR" altLang="en-US"/>
              <a:t>이 중요</a:t>
            </a:r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en-US" altLang="ko-KR" b="1"/>
              <a:t>Self-Optimizing</a:t>
            </a:r>
            <a:r>
              <a:rPr lang="ko-KR" altLang="en-US"/>
              <a:t>이 잘 되면 </a:t>
            </a:r>
            <a:r>
              <a:rPr lang="ko-KR" altLang="en-US" b="1"/>
              <a:t>성능</a:t>
            </a:r>
            <a:r>
              <a:rPr lang="ko-KR" altLang="en-US"/>
              <a:t>이 일정하게 </a:t>
            </a:r>
            <a:r>
              <a:rPr lang="ko-KR" altLang="en-US" b="1"/>
              <a:t>유지</a:t>
            </a:r>
            <a:r>
              <a:rPr lang="ko-KR" altLang="en-US"/>
              <a:t>되기 쉽고</a:t>
            </a:r>
            <a:r>
              <a:rPr lang="en-US" altLang="ko-KR"/>
              <a:t>, </a:t>
            </a:r>
            <a:r>
              <a:rPr lang="ko-KR" altLang="en-US" b="1"/>
              <a:t>비용</a:t>
            </a:r>
            <a:r>
              <a:rPr lang="ko-KR" altLang="en-US"/>
              <a:t>을 줄일 수 있으며</a:t>
            </a:r>
            <a:r>
              <a:rPr lang="en-US" altLang="ko-KR"/>
              <a:t>, </a:t>
            </a:r>
            <a:r>
              <a:rPr lang="ko-KR" altLang="en-US"/>
              <a:t>관리자가 </a:t>
            </a:r>
            <a:r>
              <a:rPr lang="ko-KR" altLang="en-US" b="1"/>
              <a:t>임계값</a:t>
            </a:r>
            <a:r>
              <a:rPr lang="ko-KR" altLang="en-US"/>
              <a:t>을 일일이 맞추는 부담이 줄어들기 때문</a:t>
            </a:r>
          </a:p>
          <a:p>
            <a:pPr lvl="0">
              <a:lnSpc>
                <a:spcPct val="150000"/>
              </a:lnSpc>
              <a:defRPr/>
            </a:pPr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62448" y="5832359"/>
            <a:ext cx="3999715" cy="79446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4532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en-US" altLang="ko-KR" b="1"/>
              <a:t> </a:t>
            </a:r>
            <a:r>
              <a:rPr lang="ko-KR" altLang="en-US" sz="2600"/>
              <a:t>어떤 </a:t>
            </a:r>
            <a:r>
              <a:rPr lang="en-US" altLang="ko-KR" sz="2600"/>
              <a:t>SW</a:t>
            </a:r>
            <a:r>
              <a:rPr lang="ko-KR" altLang="en-US" sz="2600"/>
              <a:t>응용 시스템을 제안할 것인지 작성</a:t>
            </a:r>
          </a:p>
          <a:p>
            <a:pPr marL="0" indent="0"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en-US" altLang="ko-KR"/>
              <a:t> </a:t>
            </a:r>
            <a:r>
              <a:rPr lang="ko-KR" altLang="en-US" sz="2600"/>
              <a:t>목표</a:t>
            </a:r>
            <a:r>
              <a:rPr lang="en-US" altLang="ko-KR" sz="2600"/>
              <a:t>(Goal)</a:t>
            </a:r>
            <a:r>
              <a:rPr lang="ko-KR" altLang="en-US" sz="2600"/>
              <a:t>가 무엇인지를 작성</a:t>
            </a:r>
            <a:r>
              <a:rPr lang="en-US" altLang="ko-KR" sz="2600"/>
              <a:t> 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 sz="3500" b="1"/>
              <a:t>A. </a:t>
            </a:r>
            <a:r>
              <a:rPr lang="ko-KR" altLang="en-US" sz="2600" b="1"/>
              <a:t>가계부 기반 자율 예산 관리 시스템</a:t>
            </a:r>
          </a:p>
          <a:p>
            <a:pPr marL="0" indent="0">
              <a:lnSpc>
                <a:spcPct val="0"/>
              </a:lnSpc>
              <a:buNone/>
              <a:defRPr/>
            </a:pPr>
            <a:endParaRPr lang="ko-KR" altLang="en-US" sz="2000"/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/>
              <a:t>	</a:t>
            </a:r>
            <a:r>
              <a:rPr lang="ko-KR" altLang="en-US" sz="2000"/>
              <a:t>사용자의 </a:t>
            </a:r>
            <a:r>
              <a:rPr lang="ko-KR" altLang="en-US" sz="2000" b="1"/>
              <a:t>수입</a:t>
            </a:r>
            <a:r>
              <a:rPr lang="en-US" altLang="ko-KR" sz="2000" b="1"/>
              <a:t>, </a:t>
            </a:r>
            <a:r>
              <a:rPr lang="ko-KR" altLang="en-US" sz="2000" b="1"/>
              <a:t>소비 패턴을 기반</a:t>
            </a:r>
            <a:r>
              <a:rPr lang="ko-KR" altLang="en-US" sz="2000"/>
              <a:t>으로 </a:t>
            </a: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2000"/>
              <a:t>	</a:t>
            </a:r>
            <a:r>
              <a:rPr lang="ko-KR" altLang="en-US" sz="2000"/>
              <a:t>한 달의 예산과 하루의 </a:t>
            </a:r>
            <a:r>
              <a:rPr lang="ko-KR" altLang="en-US" sz="2000" b="1"/>
              <a:t>권장 지출액을 제안</a:t>
            </a:r>
            <a:r>
              <a:rPr lang="ko-KR" altLang="en-US" sz="2000"/>
              <a:t>해준다</a:t>
            </a:r>
            <a:r>
              <a:rPr lang="en-US" altLang="ko-KR" sz="2000"/>
              <a:t>. </a:t>
            </a: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2000"/>
              <a:t>	</a:t>
            </a:r>
            <a:r>
              <a:rPr lang="ko-KR" altLang="en-US" sz="2000"/>
              <a:t>예상 금액 초과 시 </a:t>
            </a:r>
            <a:r>
              <a:rPr lang="ko-KR" altLang="en-US" sz="2000" b="1"/>
              <a:t>자동으로 예산과 권장 지출액을 조정</a:t>
            </a:r>
            <a:r>
              <a:rPr lang="ko-KR" altLang="en-US" sz="2000"/>
              <a:t>해준다</a:t>
            </a:r>
            <a:r>
              <a:rPr lang="en-US" altLang="ko-KR" sz="200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0480" y="5976643"/>
            <a:ext cx="4132944" cy="78610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3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1081</ep:Words>
  <ep:PresentationFormat>Widescreen</ep:PresentationFormat>
  <ep:Paragraphs>307</ep:Paragraphs>
  <ep:Slides>49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ep:HeadingPairs>
  <ep:TitlesOfParts>
    <vt:vector size="50" baseType="lpstr">
      <vt:lpstr>Office Theme</vt:lpstr>
      <vt:lpstr>소프트웨어 응용설계</vt:lpstr>
      <vt:lpstr>목차</vt:lpstr>
      <vt:lpstr>Autonomic Computing Evaluation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Critical systems for Risk management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Final Presentation and Demo</vt:lpstr>
      <vt:lpstr>Final Presentation and Demo</vt:lpstr>
      <vt:lpstr>Final Presentation  and Demo</vt:lpstr>
      <vt:lpstr>Final Presentation and Demo</vt:lpstr>
      <vt:lpstr>Final Presentation and Demo</vt:lpstr>
      <vt:lpstr>슬라이드 46</vt:lpstr>
      <vt:lpstr>마무리 - 한 학기 마무리 감상</vt:lpstr>
      <vt:lpstr>슬라이드 48</vt:lpstr>
      <vt:lpstr>슬라이드 49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2025-11-16T08:43:41.000</dcterms:created>
  <dc:creator>Jongyoun Pyeon</dc:creator>
  <cp:lastModifiedBy>owXD0</cp:lastModifiedBy>
  <dcterms:modified xsi:type="dcterms:W3CDTF">2025-12-03T07:00:56.786</dcterms:modified>
  <cp:revision>61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